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82" r:id="rId2"/>
    <p:sldId id="760" r:id="rId3"/>
    <p:sldId id="762" r:id="rId4"/>
    <p:sldId id="763" r:id="rId5"/>
    <p:sldId id="758" r:id="rId6"/>
    <p:sldId id="764" r:id="rId7"/>
    <p:sldId id="767" r:id="rId8"/>
    <p:sldId id="768" r:id="rId9"/>
    <p:sldId id="766" r:id="rId10"/>
    <p:sldId id="731" r:id="rId11"/>
    <p:sldId id="732" r:id="rId12"/>
    <p:sldId id="733" r:id="rId13"/>
    <p:sldId id="759" r:id="rId14"/>
    <p:sldId id="752" r:id="rId15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48">
          <p15:clr>
            <a:srgbClr val="A4A3A4"/>
          </p15:clr>
        </p15:guide>
        <p15:guide id="2" pos="29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  <a:srgbClr val="008EEE"/>
    <a:srgbClr val="FF0000"/>
    <a:srgbClr val="FFFF00"/>
    <a:srgbClr val="663300"/>
    <a:srgbClr val="E1F5FF"/>
    <a:srgbClr val="959200"/>
    <a:srgbClr val="66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7059" autoAdjust="0"/>
    <p:restoredTop sz="93896" autoAdjust="0"/>
  </p:normalViewPr>
  <p:slideViewPr>
    <p:cSldViewPr snapToGrid="0">
      <p:cViewPr>
        <p:scale>
          <a:sx n="75" d="100"/>
          <a:sy n="75" d="100"/>
        </p:scale>
        <p:origin x="-1584" y="120"/>
      </p:cViewPr>
      <p:guideLst>
        <p:guide orient="horz" pos="1548"/>
        <p:guide pos="29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2" d="100"/>
          <a:sy n="92" d="100"/>
        </p:scale>
        <p:origin x="-2112" y="-102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2386C6-3FBF-437F-A97D-AA45AEDE6534}" type="doc">
      <dgm:prSet loTypeId="urn:microsoft.com/office/officeart/2005/8/layout/arrow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CA5E0D-66CB-426A-B991-E9C088FA4C79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Farm level </a:t>
          </a:r>
          <a:endParaRPr lang="en-US" dirty="0"/>
        </a:p>
      </dgm:t>
    </dgm:pt>
    <dgm:pt modelId="{AAED6941-4922-49C1-B5C9-CC2788D84A11}" type="parTrans" cxnId="{76E2AF56-85E5-4EA4-9A75-C3A89BCAF179}">
      <dgm:prSet/>
      <dgm:spPr/>
      <dgm:t>
        <a:bodyPr/>
        <a:lstStyle/>
        <a:p>
          <a:endParaRPr lang="en-US"/>
        </a:p>
      </dgm:t>
    </dgm:pt>
    <dgm:pt modelId="{07064826-82DB-4D86-9F59-7662A03A786E}" type="sibTrans" cxnId="{76E2AF56-85E5-4EA4-9A75-C3A89BCAF179}">
      <dgm:prSet/>
      <dgm:spPr/>
      <dgm:t>
        <a:bodyPr/>
        <a:lstStyle/>
        <a:p>
          <a:endParaRPr lang="en-US"/>
        </a:p>
      </dgm:t>
    </dgm:pt>
    <dgm:pt modelId="{106A7591-4E92-451A-BE03-32C7E3171F0D}">
      <dgm:prSet phldrT="[Text]"/>
      <dgm:spPr>
        <a:solidFill>
          <a:srgbClr val="FF6600"/>
        </a:solidFill>
      </dgm:spPr>
      <dgm:t>
        <a:bodyPr/>
        <a:lstStyle/>
        <a:p>
          <a:r>
            <a:rPr lang="en-US" dirty="0" smtClean="0"/>
            <a:t>Consumer level</a:t>
          </a:r>
          <a:endParaRPr lang="en-US" dirty="0"/>
        </a:p>
      </dgm:t>
    </dgm:pt>
    <dgm:pt modelId="{3CC0B0E8-3411-49DC-94F0-2D560D314551}" type="parTrans" cxnId="{9C2038C6-D207-4C0D-9B72-8E55F304252A}">
      <dgm:prSet/>
      <dgm:spPr/>
      <dgm:t>
        <a:bodyPr/>
        <a:lstStyle/>
        <a:p>
          <a:endParaRPr lang="en-US"/>
        </a:p>
      </dgm:t>
    </dgm:pt>
    <dgm:pt modelId="{61C14DF3-EAD1-4BF0-882E-7E142F570535}" type="sibTrans" cxnId="{9C2038C6-D207-4C0D-9B72-8E55F304252A}">
      <dgm:prSet/>
      <dgm:spPr/>
      <dgm:t>
        <a:bodyPr/>
        <a:lstStyle/>
        <a:p>
          <a:endParaRPr lang="en-US"/>
        </a:p>
      </dgm:t>
    </dgm:pt>
    <dgm:pt modelId="{C708EBFE-92B1-481B-A384-A0376CFB903F}" type="pres">
      <dgm:prSet presAssocID="{CF2386C6-3FBF-437F-A97D-AA45AEDE653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C17348-F3E7-4D53-B2BA-D3D9A3A1A1BE}" type="pres">
      <dgm:prSet presAssocID="{37CA5E0D-66CB-426A-B991-E9C088FA4C79}" presName="arrow" presStyleLbl="node1" presStyleIdx="0" presStyleCnt="2" custScaleX="46422" custScaleY="69442" custRadScaleRad="135500" custRadScaleInc="12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7CFC7-8B5B-4161-9B85-B8E70523FD05}" type="pres">
      <dgm:prSet presAssocID="{106A7591-4E92-451A-BE03-32C7E3171F0D}" presName="arrow" presStyleLbl="node1" presStyleIdx="1" presStyleCnt="2" custScaleX="45786" custScaleY="69820" custRadScaleRad="131638" custRadScaleInc="-1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AF0C74-6FCC-40FC-9E15-8DC818129195}" type="presOf" srcId="{CF2386C6-3FBF-437F-A97D-AA45AEDE6534}" destId="{C708EBFE-92B1-481B-A384-A0376CFB903F}" srcOrd="0" destOrd="0" presId="urn:microsoft.com/office/officeart/2005/8/layout/arrow5"/>
    <dgm:cxn modelId="{76E2AF56-85E5-4EA4-9A75-C3A89BCAF179}" srcId="{CF2386C6-3FBF-437F-A97D-AA45AEDE6534}" destId="{37CA5E0D-66CB-426A-B991-E9C088FA4C79}" srcOrd="0" destOrd="0" parTransId="{AAED6941-4922-49C1-B5C9-CC2788D84A11}" sibTransId="{07064826-82DB-4D86-9F59-7662A03A786E}"/>
    <dgm:cxn modelId="{9C2038C6-D207-4C0D-9B72-8E55F304252A}" srcId="{CF2386C6-3FBF-437F-A97D-AA45AEDE6534}" destId="{106A7591-4E92-451A-BE03-32C7E3171F0D}" srcOrd="1" destOrd="0" parTransId="{3CC0B0E8-3411-49DC-94F0-2D560D314551}" sibTransId="{61C14DF3-EAD1-4BF0-882E-7E142F570535}"/>
    <dgm:cxn modelId="{E0F2F03F-0415-48FB-A2D3-555E79CDF59E}" type="presOf" srcId="{37CA5E0D-66CB-426A-B991-E9C088FA4C79}" destId="{F3C17348-F3E7-4D53-B2BA-D3D9A3A1A1BE}" srcOrd="0" destOrd="0" presId="urn:microsoft.com/office/officeart/2005/8/layout/arrow5"/>
    <dgm:cxn modelId="{D4E93938-F8E3-40A7-B733-F601DAEC72C2}" type="presOf" srcId="{106A7591-4E92-451A-BE03-32C7E3171F0D}" destId="{3B37CFC7-8B5B-4161-9B85-B8E70523FD05}" srcOrd="0" destOrd="0" presId="urn:microsoft.com/office/officeart/2005/8/layout/arrow5"/>
    <dgm:cxn modelId="{03A4A0F5-95E9-41C2-BD9B-C6690BDC5F2F}" type="presParOf" srcId="{C708EBFE-92B1-481B-A384-A0376CFB903F}" destId="{F3C17348-F3E7-4D53-B2BA-D3D9A3A1A1BE}" srcOrd="0" destOrd="0" presId="urn:microsoft.com/office/officeart/2005/8/layout/arrow5"/>
    <dgm:cxn modelId="{193B6B6F-7611-4BC1-918F-55D7CFA24CF8}" type="presParOf" srcId="{C708EBFE-92B1-481B-A384-A0376CFB903F}" destId="{3B37CFC7-8B5B-4161-9B85-B8E70523FD0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C17348-F3E7-4D53-B2BA-D3D9A3A1A1BE}">
      <dsp:nvSpPr>
        <dsp:cNvPr id="0" name=""/>
        <dsp:cNvSpPr/>
      </dsp:nvSpPr>
      <dsp:spPr>
        <a:xfrm rot="16200000">
          <a:off x="459738" y="924612"/>
          <a:ext cx="1854210" cy="2773686"/>
        </a:xfrm>
        <a:prstGeom prst="downArrow">
          <a:avLst>
            <a:gd name="adj1" fmla="val 50000"/>
            <a:gd name="adj2" fmla="val 35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Farm level </a:t>
          </a:r>
          <a:endParaRPr lang="en-US" sz="2400" kern="1200" dirty="0"/>
        </a:p>
      </dsp:txBody>
      <dsp:txXfrm rot="16200000">
        <a:off x="459738" y="924612"/>
        <a:ext cx="1854210" cy="2773686"/>
      </dsp:txXfrm>
    </dsp:sp>
    <dsp:sp modelId="{3B37CFC7-8B5B-4161-9B85-B8E70523FD05}">
      <dsp:nvSpPr>
        <dsp:cNvPr id="0" name=""/>
        <dsp:cNvSpPr/>
      </dsp:nvSpPr>
      <dsp:spPr>
        <a:xfrm rot="5400000">
          <a:off x="5920804" y="929855"/>
          <a:ext cx="1828806" cy="2788784"/>
        </a:xfrm>
        <a:prstGeom prst="downArrow">
          <a:avLst>
            <a:gd name="adj1" fmla="val 50000"/>
            <a:gd name="adj2" fmla="val 35000"/>
          </a:avLst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Consumer level</a:t>
          </a:r>
          <a:endParaRPr lang="en-US" sz="2400" kern="1200" dirty="0"/>
        </a:p>
      </dsp:txBody>
      <dsp:txXfrm rot="5400000">
        <a:off x="5920804" y="929855"/>
        <a:ext cx="1828806" cy="2788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15D98E9-2BDC-4124-8E28-89AB572E00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276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2942F17-903A-4EFC-9746-D5BFCCCA5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738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BEBEF-383A-4197-B2D6-7127DED168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99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8900" y="2387600"/>
            <a:ext cx="6400800" cy="584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2201"/>
            <a:ext cx="8229600" cy="4851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680"/>
            <a:ext cx="1092200" cy="3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43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680"/>
            <a:ext cx="1092200" cy="3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680"/>
            <a:ext cx="1092200" cy="3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2462"/>
          </a:xfrm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038600" cy="4906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680"/>
            <a:ext cx="1092200" cy="385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"/>
          <p:cNvGrpSpPr>
            <a:grpSpLocks/>
          </p:cNvGrpSpPr>
          <p:nvPr userDrawn="1"/>
        </p:nvGrpSpPr>
        <p:grpSpPr bwMode="auto">
          <a:xfrm>
            <a:off x="0" y="1628775"/>
            <a:ext cx="9144000" cy="5229225"/>
            <a:chOff x="0" y="1026"/>
            <a:chExt cx="5760" cy="3294"/>
          </a:xfrm>
        </p:grpSpPr>
        <p:pic>
          <p:nvPicPr>
            <p:cNvPr id="1027" name="Picture 7" descr="ppt back template 005"/>
            <p:cNvPicPr>
              <a:picLocks noChangeAspect="1" noChangeArrowheads="1"/>
            </p:cNvPicPr>
            <p:nvPr userDrawn="1"/>
          </p:nvPicPr>
          <p:blipFill>
            <a:blip r:embed="rId7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1956" y="1026"/>
              <a:ext cx="3804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9" descr="ppt back template 005"/>
            <p:cNvPicPr>
              <a:picLocks noChangeAspect="1" noChangeArrowheads="1"/>
            </p:cNvPicPr>
            <p:nvPr userDrawn="1"/>
          </p:nvPicPr>
          <p:blipFill>
            <a:blip r:embed="rId7" cstate="print">
              <a:lum bright="10000" contrast="20000"/>
            </a:blip>
            <a:srcRect r="48581"/>
            <a:stretch>
              <a:fillRect/>
            </a:stretch>
          </p:blipFill>
          <p:spPr bwMode="auto">
            <a:xfrm flipH="1">
              <a:off x="0" y="1026"/>
              <a:ext cx="1956" cy="3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0" r:id="rId3"/>
    <p:sldLayoutId id="2147483681" r:id="rId4"/>
    <p:sldLayoutId id="214748368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919969"/>
            <a:ext cx="9144000" cy="988332"/>
          </a:xfrm>
        </p:spPr>
        <p:txBody>
          <a:bodyPr/>
          <a:lstStyle/>
          <a:p>
            <a:r>
              <a:rPr lang="en-US" sz="3200" dirty="0" smtClean="0"/>
              <a:t>The Roles of Private Sector in Seed Sector Development </a:t>
            </a:r>
            <a:endParaRPr lang="en-US" sz="3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57085" y="3875315"/>
            <a:ext cx="6400800" cy="1191986"/>
          </a:xfrm>
        </p:spPr>
        <p:txBody>
          <a:bodyPr/>
          <a:lstStyle/>
          <a:p>
            <a:r>
              <a:rPr lang="en-US" sz="1800" dirty="0" err="1" smtClean="0"/>
              <a:t>Samarendu</a:t>
            </a:r>
            <a:r>
              <a:rPr lang="en-US" sz="1800" dirty="0" smtClean="0"/>
              <a:t> </a:t>
            </a:r>
            <a:r>
              <a:rPr lang="en-US" sz="1800" dirty="0" err="1" smtClean="0"/>
              <a:t>Mohanty</a:t>
            </a:r>
            <a:endParaRPr lang="en-US" sz="1800" dirty="0" smtClean="0"/>
          </a:p>
          <a:p>
            <a:r>
              <a:rPr lang="en-US" sz="1800" dirty="0" smtClean="0"/>
              <a:t>International Rice Research Institute</a:t>
            </a:r>
          </a:p>
          <a:p>
            <a:r>
              <a:rPr lang="en-US" sz="1800" dirty="0" smtClean="0"/>
              <a:t>s.mohanty@irri.org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7" name="Picture 2" descr="E:\IRRI\STRASA\STRASA Dhaka Feb2013\DSC002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5586" y="1193800"/>
            <a:ext cx="3468414" cy="3468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6629" y="291552"/>
            <a:ext cx="8523671" cy="1325563"/>
          </a:xfrm>
        </p:spPr>
        <p:txBody>
          <a:bodyPr>
            <a:normAutofit/>
          </a:bodyPr>
          <a:lstStyle/>
          <a:p>
            <a:r>
              <a:rPr lang="en-IN" sz="2400" b="1" dirty="0" smtClean="0"/>
              <a:t>Bangladesh-India agreement signed on 17 February 2013</a:t>
            </a:r>
            <a:endParaRPr lang="en-US" sz="2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91171"/>
            <a:ext cx="5842397" cy="4795838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Joint varietal evaluation and release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Reciprocal recognition of evaluation data for varietal release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Reducing time for the evaluation of varieties released in </a:t>
            </a:r>
            <a:r>
              <a:rPr kumimoji="0" lang="en-IN" sz="4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neighboring</a:t>
            </a: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countries for similar </a:t>
            </a:r>
            <a:r>
              <a:rPr kumimoji="0" lang="en-IN" sz="4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agroecologies</a:t>
            </a:r>
            <a:endParaRPr kumimoji="0" lang="en-IN" sz="49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Acceptance of PVS data as primary data for varietal release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Prerelease</a:t>
            </a: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seed multiplication &amp; promotion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Encouraging private sector by providing level playing field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Harmonization of seed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49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Germplasm</a:t>
            </a:r>
            <a:r>
              <a:rPr kumimoji="0" lang="en-IN" sz="49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exchange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I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3806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1" y="1335472"/>
            <a:ext cx="4000500" cy="377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933701" y="695325"/>
            <a:ext cx="29293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b="1" dirty="0" smtClean="0"/>
              <a:t>(18 </a:t>
            </a:r>
            <a:r>
              <a:rPr lang="en-US" altLang="en-US" b="1" dirty="0"/>
              <a:t>October </a:t>
            </a:r>
            <a:r>
              <a:rPr lang="en-US" altLang="en-US" b="1" dirty="0" smtClean="0"/>
              <a:t>2014 )</a:t>
            </a:r>
            <a:endParaRPr lang="en-US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8565" y="282466"/>
            <a:ext cx="7455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altLang="en-US" sz="2400" b="1" dirty="0" smtClean="0">
                <a:latin typeface="+mj-lt"/>
              </a:rPr>
              <a:t>India-Bangladesh Agreement Extended to Nepal</a:t>
            </a:r>
            <a:endParaRPr lang="en-US" sz="2400" b="1" dirty="0">
              <a:latin typeface="+mj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0" y="1837561"/>
            <a:ext cx="5263493" cy="23534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IN" alt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Three countries agreed to share the evaluation data and varieties released in their respective countries for release and commercialization in the other two countries.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31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 of the Agreement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6025"/>
            <a:ext cx="7886700" cy="4882824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India is in the process of notifying the following varieties released in Bangladesh: BINA </a:t>
            </a:r>
            <a:r>
              <a:rPr lang="en-US" sz="2600" dirty="0" err="1" smtClean="0"/>
              <a:t>dhan</a:t>
            </a:r>
            <a:r>
              <a:rPr lang="en-US" sz="2600" dirty="0" smtClean="0"/>
              <a:t> 8, BINA </a:t>
            </a:r>
            <a:r>
              <a:rPr lang="en-US" sz="2600" dirty="0" err="1" smtClean="0"/>
              <a:t>dhan</a:t>
            </a:r>
            <a:r>
              <a:rPr lang="en-US" sz="2600" dirty="0" smtClean="0"/>
              <a:t> 10, BINA </a:t>
            </a:r>
            <a:r>
              <a:rPr lang="en-US" sz="2600" dirty="0" err="1" smtClean="0"/>
              <a:t>dhan</a:t>
            </a:r>
            <a:r>
              <a:rPr lang="en-US" sz="2600" dirty="0" smtClean="0"/>
              <a:t> 11, &amp; BINA </a:t>
            </a:r>
            <a:r>
              <a:rPr lang="en-US" sz="2600" dirty="0" err="1" smtClean="0"/>
              <a:t>dhan</a:t>
            </a:r>
            <a:r>
              <a:rPr lang="en-US" sz="2600" dirty="0" smtClean="0"/>
              <a:t> 12</a:t>
            </a:r>
          </a:p>
          <a:p>
            <a:pPr lvl="1"/>
            <a:r>
              <a:rPr lang="en-US" sz="2200" dirty="0" smtClean="0"/>
              <a:t>Direct notification for WB, Assam, and Odisha</a:t>
            </a:r>
          </a:p>
          <a:p>
            <a:pPr lvl="1"/>
            <a:r>
              <a:rPr lang="en-US" sz="2200" dirty="0" smtClean="0"/>
              <a:t>One-year evaluation for notification in other states</a:t>
            </a:r>
          </a:p>
          <a:p>
            <a:r>
              <a:rPr lang="en-US" sz="2600" dirty="0" smtClean="0"/>
              <a:t>India is in the process of notifying the following varieties released in Nepal:</a:t>
            </a:r>
          </a:p>
          <a:p>
            <a:pPr lvl="1"/>
            <a:r>
              <a:rPr lang="en-US" sz="2200" dirty="0" err="1" smtClean="0"/>
              <a:t>Sukha</a:t>
            </a:r>
            <a:r>
              <a:rPr lang="en-US" sz="2200" dirty="0" smtClean="0"/>
              <a:t> </a:t>
            </a:r>
            <a:r>
              <a:rPr lang="en-US" sz="2200" dirty="0" err="1" smtClean="0"/>
              <a:t>dhan</a:t>
            </a:r>
            <a:r>
              <a:rPr lang="en-US" sz="2200" dirty="0" smtClean="0"/>
              <a:t> 5 &amp; </a:t>
            </a:r>
            <a:r>
              <a:rPr lang="en-US" sz="2200" dirty="0" err="1" smtClean="0"/>
              <a:t>Sukha</a:t>
            </a:r>
            <a:r>
              <a:rPr lang="en-US" sz="2200" dirty="0" smtClean="0"/>
              <a:t> </a:t>
            </a:r>
            <a:r>
              <a:rPr lang="en-US" sz="2200" dirty="0" err="1" smtClean="0"/>
              <a:t>dhan</a:t>
            </a:r>
            <a:r>
              <a:rPr lang="en-US" sz="2200" dirty="0" smtClean="0"/>
              <a:t> 6</a:t>
            </a:r>
          </a:p>
          <a:p>
            <a:pPr lvl="1"/>
            <a:r>
              <a:rPr lang="en-US" sz="2200" dirty="0" smtClean="0"/>
              <a:t>Direct notification for UP and Bihar</a:t>
            </a:r>
          </a:p>
          <a:p>
            <a:pPr lvl="1"/>
            <a:r>
              <a:rPr lang="en-US" sz="2200" dirty="0" smtClean="0"/>
              <a:t>One-year evaluation for notification in other states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xmlns="" val="7351744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expansion of this </a:t>
            </a:r>
            <a:r>
              <a:rPr lang="en-US" dirty="0" err="1" smtClean="0"/>
              <a:t>tricountry</a:t>
            </a:r>
            <a:r>
              <a:rPr lang="en-US" dirty="0" smtClean="0"/>
              <a:t> agreement to include Myanmar</a:t>
            </a:r>
          </a:p>
          <a:p>
            <a:pPr lvl="1"/>
            <a:r>
              <a:rPr lang="en-US" dirty="0" smtClean="0"/>
              <a:t>IRRI can facilitate the Secretarial level meeting either in New Delhi or </a:t>
            </a:r>
            <a:r>
              <a:rPr lang="en-US" dirty="0" err="1" smtClean="0"/>
              <a:t>Naypyidaw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832100"/>
            <a:ext cx="7772400" cy="73025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Rice Sector Transformation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092200"/>
          <a:ext cx="82296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5000" y="3822700"/>
            <a:ext cx="1905000" cy="2031325"/>
          </a:xfrm>
          <a:prstGeom prst="rect">
            <a:avLst/>
          </a:prstGeom>
          <a:noFill/>
          <a:ln>
            <a:solidFill>
              <a:srgbClr val="008EEE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Off-farm </a:t>
            </a:r>
          </a:p>
          <a:p>
            <a:r>
              <a:rPr lang="en-US" dirty="0" smtClean="0"/>
              <a:t>opportunities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Outmigration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Aging farmers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Sustainability</a:t>
            </a:r>
          </a:p>
          <a:p>
            <a:r>
              <a:rPr lang="en-US" dirty="0" smtClean="0"/>
              <a:t>(land and water)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39457" y="3873500"/>
            <a:ext cx="2214068" cy="1200329"/>
          </a:xfrm>
          <a:prstGeom prst="rect">
            <a:avLst/>
          </a:prstGeom>
          <a:noFill/>
          <a:ln>
            <a:solidFill>
              <a:srgbClr val="008EEE"/>
            </a:solidFill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Population growth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Income growth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Urbanization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87700" y="2146300"/>
            <a:ext cx="2705100" cy="3139321"/>
          </a:xfrm>
          <a:prstGeom prst="rect">
            <a:avLst/>
          </a:prstGeom>
          <a:noFill/>
          <a:ln>
            <a:solidFill>
              <a:srgbClr val="008EEE"/>
            </a:solidFill>
          </a:ln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Mechanization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Feminization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Virtual land</a:t>
            </a:r>
          </a:p>
          <a:p>
            <a:pPr algn="ctr"/>
            <a:r>
              <a:rPr lang="en-US" sz="2000" dirty="0" smtClean="0"/>
              <a:t>Consolidation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Branding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Quality </a:t>
            </a:r>
            <a:r>
              <a:rPr lang="en-US" sz="2000" dirty="0" err="1" smtClean="0"/>
              <a:t>upgradation</a:t>
            </a:r>
            <a:endParaRPr lang="en-US" sz="2000" dirty="0" smtClean="0"/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Healthier and nutritious rice</a:t>
            </a:r>
          </a:p>
          <a:p>
            <a:pPr algn="ctr">
              <a:buFont typeface="Wingdings" pitchFamily="2" charset="2"/>
              <a:buChar char="§"/>
            </a:pPr>
            <a:r>
              <a:rPr lang="en-US" sz="2000" dirty="0" smtClean="0"/>
              <a:t>Vertical integration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Innovative Models of Land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4724400" cy="4221163"/>
          </a:xfrm>
        </p:spPr>
        <p:txBody>
          <a:bodyPr/>
          <a:lstStyle/>
          <a:p>
            <a:r>
              <a:rPr lang="en-US" dirty="0" smtClean="0"/>
              <a:t>“Small Farmer Large Field” Scheme in Vietnam</a:t>
            </a:r>
          </a:p>
          <a:p>
            <a:r>
              <a:rPr lang="en-US" dirty="0" smtClean="0"/>
              <a:t>“Rice Commercialization” scheme in </a:t>
            </a:r>
            <a:r>
              <a:rPr lang="en-US" dirty="0" err="1" smtClean="0"/>
              <a:t>Suphan</a:t>
            </a:r>
            <a:r>
              <a:rPr lang="en-US" dirty="0" smtClean="0"/>
              <a:t> </a:t>
            </a:r>
            <a:r>
              <a:rPr lang="en-US" dirty="0" err="1" smtClean="0"/>
              <a:t>Buri</a:t>
            </a:r>
            <a:r>
              <a:rPr lang="en-US" dirty="0" smtClean="0"/>
              <a:t>, Thailand</a:t>
            </a:r>
            <a:endParaRPr lang="en-US" dirty="0"/>
          </a:p>
        </p:txBody>
      </p:sp>
      <p:pic>
        <p:nvPicPr>
          <p:cNvPr id="4" name="Picture 2" descr="http://ltodi.est.ips.pt/aabreu/fi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522" y="2057400"/>
            <a:ext cx="4517478" cy="339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System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799"/>
            <a:ext cx="8229600" cy="4495801"/>
          </a:xfrm>
        </p:spPr>
        <p:txBody>
          <a:bodyPr/>
          <a:lstStyle/>
          <a:p>
            <a:r>
              <a:rPr lang="en-US" dirty="0" smtClean="0"/>
              <a:t>Varietal development and release: primarily public sector</a:t>
            </a:r>
          </a:p>
          <a:p>
            <a:r>
              <a:rPr lang="en-US" dirty="0" smtClean="0"/>
              <a:t>Seed multiplication and processing: private sector</a:t>
            </a:r>
          </a:p>
          <a:p>
            <a:r>
              <a:rPr lang="en-US" dirty="0" smtClean="0"/>
              <a:t>Seed marketing and distribution: private sector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652462"/>
          </a:xfrm>
        </p:spPr>
        <p:txBody>
          <a:bodyPr/>
          <a:lstStyle/>
          <a:p>
            <a:r>
              <a:rPr lang="en-US" dirty="0" smtClean="0"/>
              <a:t>Enablers for commercial seed sector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37200"/>
          </a:xfrm>
        </p:spPr>
        <p:txBody>
          <a:bodyPr/>
          <a:lstStyle/>
          <a:p>
            <a:r>
              <a:rPr lang="en-US" sz="2600" dirty="0" smtClean="0"/>
              <a:t>Strong agricultural market: Farmers have the opportunity to sell their produce</a:t>
            </a:r>
          </a:p>
          <a:p>
            <a:r>
              <a:rPr lang="en-US" sz="2600" dirty="0" smtClean="0"/>
              <a:t>Strong public sector breeding program to develop new varieties</a:t>
            </a:r>
          </a:p>
          <a:p>
            <a:pPr lvl="1"/>
            <a:r>
              <a:rPr lang="en-US" sz="2600" dirty="0" smtClean="0"/>
              <a:t>Public sector breeders should be connected to the demand and priorities of consumers</a:t>
            </a:r>
          </a:p>
          <a:p>
            <a:r>
              <a:rPr lang="en-US" sz="2600" dirty="0" smtClean="0"/>
              <a:t>National and international research organizations must have mechanism to provide source seed to anyone who wants to multiply</a:t>
            </a:r>
          </a:p>
          <a:p>
            <a:r>
              <a:rPr lang="en-US" sz="2600" dirty="0" smtClean="0"/>
              <a:t>Knowledgeable farmers and strong farm level seed management system </a:t>
            </a:r>
          </a:p>
          <a:p>
            <a:r>
              <a:rPr lang="en-US" sz="2600" dirty="0" smtClean="0"/>
              <a:t>Supporting regulatory framework for seeds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85738"/>
            <a:ext cx="8229600" cy="754062"/>
          </a:xfrm>
        </p:spPr>
        <p:txBody>
          <a:bodyPr/>
          <a:lstStyle/>
          <a:p>
            <a:r>
              <a:rPr lang="en-US" dirty="0" smtClean="0"/>
              <a:t>Conducive environment for private sector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0799"/>
            <a:ext cx="8229600" cy="4622801"/>
          </a:xfrm>
        </p:spPr>
        <p:txBody>
          <a:bodyPr/>
          <a:lstStyle/>
          <a:p>
            <a:r>
              <a:rPr lang="en-US" dirty="0" smtClean="0"/>
              <a:t>Private sector access to breeding lines and improved seeds</a:t>
            </a:r>
          </a:p>
          <a:p>
            <a:r>
              <a:rPr lang="en-US" dirty="0" smtClean="0"/>
              <a:t>Relaxing varietal release </a:t>
            </a:r>
            <a:r>
              <a:rPr lang="en-US" dirty="0" smtClean="0"/>
              <a:t>procedures and </a:t>
            </a:r>
            <a:r>
              <a:rPr lang="en-US" dirty="0" smtClean="0"/>
              <a:t>requirements</a:t>
            </a:r>
          </a:p>
          <a:p>
            <a:r>
              <a:rPr lang="en-US" dirty="0" smtClean="0"/>
              <a:t>Provide equal footing to private sector enterprises</a:t>
            </a:r>
          </a:p>
          <a:p>
            <a:r>
              <a:rPr lang="en-US" dirty="0" smtClean="0"/>
              <a:t>Encourage private sector, NGOs and contract growers to take up seed multiplication and processing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141" y="62930"/>
            <a:ext cx="74238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Strengthen </a:t>
            </a:r>
            <a:r>
              <a:rPr lang="en-US" sz="2800" b="1" dirty="0" smtClean="0"/>
              <a:t>seed systems &amp; influence release strategies and regional policies to facilitate adoption and impact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3743" y="1598222"/>
            <a:ext cx="859388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Bef>
                <a:spcPts val="600"/>
              </a:spcBef>
              <a:buSzPct val="68000"/>
              <a:buFont typeface="Wingdings" charset="2"/>
              <a:buChar char=""/>
            </a:pPr>
            <a:r>
              <a:rPr lang="en-US" sz="2800" dirty="0" smtClean="0"/>
              <a:t>Initiated through STRASA (Stress Tolerant Rice for Africa and South Asia)</a:t>
            </a:r>
          </a:p>
          <a:p>
            <a:pPr marL="361950" indent="-361950">
              <a:spcBef>
                <a:spcPts val="600"/>
              </a:spcBef>
              <a:buSzPct val="68000"/>
              <a:buFont typeface="Wingdings" charset="2"/>
              <a:buChar char=""/>
            </a:pPr>
            <a:r>
              <a:rPr lang="en-US" sz="2800" dirty="0" smtClean="0"/>
              <a:t>Ten-year project funded by BMGF, covering 3 countries in S. Asia and 18 countries in Sub-Saharan Africa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53420" y="1"/>
            <a:ext cx="1890579" cy="50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7" descr="ds2007"/>
          <p:cNvPicPr>
            <a:picLocks noChangeAspect="1" noChangeArrowheads="1"/>
          </p:cNvPicPr>
          <p:nvPr/>
        </p:nvPicPr>
        <p:blipFill>
          <a:blip r:embed="rId3" cstate="email">
            <a:lum bright="6000" contrast="42000"/>
          </a:blip>
          <a:srcRect/>
          <a:stretch>
            <a:fillRect/>
          </a:stretch>
        </p:blipFill>
        <p:spPr bwMode="auto">
          <a:xfrm>
            <a:off x="2259013" y="4543425"/>
            <a:ext cx="30035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2" descr="LKNOW-NDUAT OCt07 077"/>
          <p:cNvPicPr>
            <a:picLocks noChangeAspect="1" noChangeArrowheads="1"/>
          </p:cNvPicPr>
          <p:nvPr/>
        </p:nvPicPr>
        <p:blipFill>
          <a:blip r:embed="rId4" cstate="email">
            <a:lum contrast="54000"/>
          </a:blip>
          <a:srcRect/>
          <a:stretch>
            <a:fillRect/>
          </a:stretch>
        </p:blipFill>
        <p:spPr bwMode="auto">
          <a:xfrm>
            <a:off x="6991350" y="4524375"/>
            <a:ext cx="2198688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4"/>
          <p:cNvPicPr>
            <a:picLocks noChangeAspect="1" noChangeArrowheads="1"/>
          </p:cNvPicPr>
          <p:nvPr/>
        </p:nvPicPr>
        <p:blipFill>
          <a:blip r:embed="rId5" cstate="email">
            <a:lum contrast="42000"/>
          </a:blip>
          <a:srcRect/>
          <a:stretch>
            <a:fillRect/>
          </a:stretch>
        </p:blipFill>
        <p:spPr bwMode="auto">
          <a:xfrm>
            <a:off x="4864100" y="5659120"/>
            <a:ext cx="23129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5"/>
          <p:cNvPicPr>
            <a:picLocks noChangeAspect="1" noChangeArrowheads="1"/>
          </p:cNvPicPr>
          <p:nvPr/>
        </p:nvPicPr>
        <p:blipFill>
          <a:blip r:embed="rId6" cstate="email">
            <a:lum bright="6000" contrast="42000"/>
          </a:blip>
          <a:srcRect/>
          <a:stretch>
            <a:fillRect/>
          </a:stretch>
        </p:blipFill>
        <p:spPr bwMode="auto">
          <a:xfrm>
            <a:off x="4864100" y="4546600"/>
            <a:ext cx="2139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 descr="P1000470"/>
          <p:cNvPicPr>
            <a:picLocks noChangeAspect="1" noChangeArrowheads="1"/>
          </p:cNvPicPr>
          <p:nvPr/>
        </p:nvPicPr>
        <p:blipFill>
          <a:blip r:embed="rId7" cstate="email">
            <a:lum bright="-6000" contrast="36000"/>
          </a:blip>
          <a:srcRect/>
          <a:stretch>
            <a:fillRect/>
          </a:stretch>
        </p:blipFill>
        <p:spPr bwMode="auto">
          <a:xfrm>
            <a:off x="0" y="4545013"/>
            <a:ext cx="2439988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8"/>
          <p:cNvSpPr txBox="1">
            <a:spLocks noChangeArrowheads="1"/>
          </p:cNvSpPr>
          <p:nvPr/>
        </p:nvSpPr>
        <p:spPr bwMode="auto">
          <a:xfrm>
            <a:off x="2997200" y="6316028"/>
            <a:ext cx="14112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41388"/>
            <a:r>
              <a:rPr lang="en-US" sz="2800">
                <a:solidFill>
                  <a:srgbClr val="0000CC"/>
                </a:solidFill>
              </a:rPr>
              <a:t>Floods</a:t>
            </a:r>
          </a:p>
        </p:txBody>
      </p:sp>
      <p:sp>
        <p:nvSpPr>
          <p:cNvPr id="20" name="Text Box 49"/>
          <p:cNvSpPr txBox="1">
            <a:spLocks noChangeArrowheads="1"/>
          </p:cNvSpPr>
          <p:nvPr/>
        </p:nvSpPr>
        <p:spPr bwMode="auto">
          <a:xfrm>
            <a:off x="6546850" y="631825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41388"/>
            <a:r>
              <a:rPr lang="en-US" sz="2800" dirty="0">
                <a:solidFill>
                  <a:srgbClr val="0000CC"/>
                </a:solidFill>
              </a:rPr>
              <a:t>Salt stress</a:t>
            </a:r>
          </a:p>
        </p:txBody>
      </p:sp>
      <p:sp>
        <p:nvSpPr>
          <p:cNvPr id="21" name="Text Box 50"/>
          <p:cNvSpPr txBox="1">
            <a:spLocks noChangeArrowheads="1"/>
          </p:cNvSpPr>
          <p:nvPr/>
        </p:nvSpPr>
        <p:spPr bwMode="auto">
          <a:xfrm>
            <a:off x="379413" y="6316028"/>
            <a:ext cx="15414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41388"/>
            <a:r>
              <a:rPr lang="en-US" sz="2800">
                <a:solidFill>
                  <a:srgbClr val="0000CC"/>
                </a:solidFill>
              </a:rPr>
              <a:t>Drought</a:t>
            </a:r>
          </a:p>
        </p:txBody>
      </p:sp>
    </p:spTree>
    <p:extLst>
      <p:ext uri="{BB962C8B-B14F-4D97-AF65-F5344CB8AC3E}">
        <p14:creationId xmlns:p14="http://schemas.microsoft.com/office/powerpoint/2010/main" xmlns="" val="3230073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1013865" y="29004"/>
            <a:ext cx="6331368" cy="675409"/>
          </a:xfrm>
        </p:spPr>
        <p:txBody>
          <a:bodyPr/>
          <a:lstStyle/>
          <a:p>
            <a:r>
              <a:rPr lang="en-IN" altLang="en-US" sz="3600" dirty="0" smtClean="0">
                <a:solidFill>
                  <a:schemeClr val="tx1"/>
                </a:solidFill>
              </a:rPr>
              <a:t>Mobilizing </a:t>
            </a:r>
            <a:r>
              <a:rPr lang="en-IN" altLang="en-US" sz="3600" dirty="0" smtClean="0">
                <a:solidFill>
                  <a:schemeClr val="tx1"/>
                </a:solidFill>
              </a:rPr>
              <a:t>partnership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143" y="713606"/>
            <a:ext cx="8669484" cy="5936315"/>
          </a:xfrm>
        </p:spPr>
        <p:txBody>
          <a:bodyPr/>
          <a:lstStyle/>
          <a:p>
            <a:pPr>
              <a:spcBef>
                <a:spcPts val="1000"/>
              </a:spcBef>
              <a:buBlip>
                <a:blip r:embed="rId2"/>
              </a:buBlip>
              <a:defRPr/>
            </a:pPr>
            <a:r>
              <a:rPr lang="en-PH" dirty="0">
                <a:solidFill>
                  <a:srgbClr val="000000"/>
                </a:solidFill>
              </a:rPr>
              <a:t>Ensure ownership by national programs by </a:t>
            </a:r>
            <a:r>
              <a:rPr lang="en-IN" dirty="0"/>
              <a:t>aligning objectives with their priorities</a:t>
            </a:r>
          </a:p>
          <a:p>
            <a:pPr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dirty="0" smtClean="0"/>
              <a:t>Engage private sector in production and marketing of seeds of ST inbred varieties</a:t>
            </a:r>
            <a:endParaRPr lang="en-IN" dirty="0" smtClean="0"/>
          </a:p>
          <a:p>
            <a:pPr marL="690563" lvl="1" indent="-290513">
              <a:spcBef>
                <a:spcPts val="1000"/>
              </a:spcBef>
              <a:defRPr/>
            </a:pPr>
            <a:r>
              <a:rPr lang="en-US" sz="2600" dirty="0" smtClean="0"/>
              <a:t>Over 350 </a:t>
            </a:r>
            <a:r>
              <a:rPr lang="en-US" sz="2600" dirty="0"/>
              <a:t>small and medium </a:t>
            </a:r>
            <a:r>
              <a:rPr lang="en-US" sz="2600" dirty="0" smtClean="0"/>
              <a:t>private seed </a:t>
            </a:r>
            <a:r>
              <a:rPr lang="en-US" sz="2600" dirty="0"/>
              <a:t>producers </a:t>
            </a:r>
            <a:r>
              <a:rPr lang="en-US" sz="2600" dirty="0" smtClean="0"/>
              <a:t>involved</a:t>
            </a:r>
          </a:p>
          <a:p>
            <a:pPr marL="690563" lvl="1" indent="-290513">
              <a:spcBef>
                <a:spcPts val="1000"/>
              </a:spcBef>
              <a:defRPr/>
            </a:pPr>
            <a:r>
              <a:rPr lang="en-US" sz="2600" dirty="0" smtClean="0"/>
              <a:t>Over 15 </a:t>
            </a:r>
            <a:r>
              <a:rPr lang="en-US" sz="2600" dirty="0"/>
              <a:t>large </a:t>
            </a:r>
            <a:r>
              <a:rPr lang="en-US" sz="2600" dirty="0" smtClean="0"/>
              <a:t>public and private sector seed companies and corporations</a:t>
            </a:r>
          </a:p>
          <a:p>
            <a:pPr>
              <a:spcBef>
                <a:spcPts val="1000"/>
              </a:spcBef>
              <a:buBlip>
                <a:blip r:embed="rId2"/>
              </a:buBlip>
              <a:defRPr/>
            </a:pPr>
            <a:r>
              <a:rPr lang="en-US" dirty="0" smtClean="0"/>
              <a:t>Strengthen public-private sector partnership (NSC of India and Nepal)-appropriate for inbred varieties</a:t>
            </a:r>
          </a:p>
          <a:p>
            <a:pPr>
              <a:spcBef>
                <a:spcPts val="1000"/>
              </a:spcBef>
              <a:buBlip>
                <a:blip r:embed="rId3"/>
              </a:buBlip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Challenge: supply of sufficient breeder and foundation seeds; information on market needs </a:t>
            </a:r>
          </a:p>
          <a:p>
            <a:pPr>
              <a:spcBef>
                <a:spcPts val="1000"/>
              </a:spcBef>
              <a:defRPr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87939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882" y="132180"/>
            <a:ext cx="7200907" cy="608675"/>
          </a:xfrm>
        </p:spPr>
        <p:txBody>
          <a:bodyPr/>
          <a:lstStyle/>
          <a:p>
            <a:r>
              <a:rPr lang="en-US" sz="3200" b="1" dirty="0" smtClean="0">
                <a:solidFill>
                  <a:srgbClr val="213B5E"/>
                </a:solidFill>
              </a:rPr>
              <a:t>Estimate of Seed Produced in 2014</a:t>
            </a:r>
            <a:endParaRPr lang="en-US" sz="3200" b="1" dirty="0">
              <a:solidFill>
                <a:srgbClr val="213B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342" y="803485"/>
            <a:ext cx="8558417" cy="4854696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0" dirty="0"/>
              <a:t>A</a:t>
            </a:r>
            <a:r>
              <a:rPr lang="en-US" sz="2800" b="0" dirty="0" smtClean="0"/>
              <a:t>vailable for use in 2015: </a:t>
            </a:r>
            <a:r>
              <a:rPr lang="en-US" sz="2800" b="1" dirty="0" smtClean="0">
                <a:solidFill>
                  <a:srgbClr val="5A0515"/>
                </a:solidFill>
              </a:rPr>
              <a:t>183,500</a:t>
            </a:r>
            <a:r>
              <a:rPr lang="en-US" sz="2800" dirty="0" smtClean="0">
                <a:solidFill>
                  <a:srgbClr val="5A0515"/>
                </a:solidFill>
              </a:rPr>
              <a:t> </a:t>
            </a:r>
            <a:r>
              <a:rPr lang="en-US" sz="2800" b="0" dirty="0" smtClean="0">
                <a:solidFill>
                  <a:srgbClr val="5A0515"/>
                </a:solidFill>
              </a:rPr>
              <a:t>tons</a:t>
            </a:r>
            <a:endParaRPr lang="en-US" sz="2800" b="0" dirty="0">
              <a:solidFill>
                <a:srgbClr val="5A0515"/>
              </a:solidFill>
            </a:endParaRPr>
          </a:p>
          <a:p>
            <a:pPr marL="358775" lvl="1" indent="-269875">
              <a:lnSpc>
                <a:spcPct val="110000"/>
              </a:lnSpc>
            </a:pPr>
            <a:r>
              <a:rPr lang="en-PH" sz="2800" dirty="0"/>
              <a:t>Submergence tolerant varieties: </a:t>
            </a:r>
            <a:r>
              <a:rPr lang="en-PH" sz="2800" dirty="0">
                <a:solidFill>
                  <a:srgbClr val="5A0515"/>
                </a:solidFill>
              </a:rPr>
              <a:t>125,500  </a:t>
            </a:r>
            <a:r>
              <a:rPr lang="en-PH" sz="2800" dirty="0" smtClean="0">
                <a:solidFill>
                  <a:srgbClr val="5A0515"/>
                </a:solidFill>
              </a:rPr>
              <a:t>tons</a:t>
            </a:r>
            <a:endParaRPr lang="en-US" sz="2800" dirty="0">
              <a:solidFill>
                <a:srgbClr val="5A0515"/>
              </a:solidFill>
            </a:endParaRPr>
          </a:p>
          <a:p>
            <a:pPr marL="358775" lvl="1" indent="-269875">
              <a:lnSpc>
                <a:spcPct val="110000"/>
              </a:lnSpc>
            </a:pPr>
            <a:r>
              <a:rPr lang="en-PH" sz="2800" dirty="0"/>
              <a:t>Drought tolerant varieties: </a:t>
            </a:r>
            <a:r>
              <a:rPr lang="en-PH" sz="2800" dirty="0">
                <a:solidFill>
                  <a:srgbClr val="5A0515"/>
                </a:solidFill>
              </a:rPr>
              <a:t>42,750 tons</a:t>
            </a:r>
            <a:endParaRPr lang="en-US" sz="2800" dirty="0">
              <a:solidFill>
                <a:srgbClr val="5A0515"/>
              </a:solidFill>
            </a:endParaRPr>
          </a:p>
          <a:p>
            <a:pPr marL="358775" lvl="1" indent="-269875">
              <a:lnSpc>
                <a:spcPct val="110000"/>
              </a:lnSpc>
            </a:pPr>
            <a:r>
              <a:rPr lang="en-PH" sz="2800" dirty="0"/>
              <a:t>Salt tolerant varieties:  </a:t>
            </a:r>
            <a:r>
              <a:rPr lang="en-PH" sz="2800" dirty="0">
                <a:solidFill>
                  <a:srgbClr val="5A0515"/>
                </a:solidFill>
              </a:rPr>
              <a:t>15,250 </a:t>
            </a:r>
            <a:r>
              <a:rPr lang="en-PH" sz="2800" dirty="0" smtClean="0">
                <a:solidFill>
                  <a:srgbClr val="5A0515"/>
                </a:solidFill>
              </a:rPr>
              <a:t>tons</a:t>
            </a:r>
          </a:p>
          <a:p>
            <a:pPr marL="358775" lvl="1" indent="-269875">
              <a:lnSpc>
                <a:spcPct val="110000"/>
              </a:lnSpc>
            </a:pPr>
            <a:r>
              <a:rPr lang="en-PH" sz="2800" dirty="0"/>
              <a:t>Area coverage (@ 50 kg/ha) </a:t>
            </a:r>
            <a:r>
              <a:rPr lang="en-PH" sz="2800" dirty="0">
                <a:solidFill>
                  <a:srgbClr val="5A0515"/>
                </a:solidFill>
              </a:rPr>
              <a:t>:  </a:t>
            </a:r>
            <a:r>
              <a:rPr lang="en-PH" sz="2800" b="1" dirty="0" smtClean="0">
                <a:solidFill>
                  <a:srgbClr val="5A0515"/>
                </a:solidFill>
              </a:rPr>
              <a:t>3.67 </a:t>
            </a:r>
            <a:r>
              <a:rPr lang="en-PH" sz="2800" b="1" dirty="0">
                <a:solidFill>
                  <a:srgbClr val="5A0515"/>
                </a:solidFill>
              </a:rPr>
              <a:t>million </a:t>
            </a:r>
            <a:r>
              <a:rPr lang="en-PH" sz="2800" b="1" dirty="0" smtClean="0">
                <a:solidFill>
                  <a:srgbClr val="5A0515"/>
                </a:solidFill>
              </a:rPr>
              <a:t>ha</a:t>
            </a:r>
          </a:p>
          <a:p>
            <a:pPr marL="358775" lvl="1" indent="-269875">
              <a:lnSpc>
                <a:spcPct val="110000"/>
              </a:lnSpc>
            </a:pPr>
            <a:r>
              <a:rPr lang="en-PH" sz="2800" dirty="0" smtClean="0"/>
              <a:t>Estimates of farmers to be reached (0.45 ha/farmer)</a:t>
            </a:r>
            <a:r>
              <a:rPr lang="en-PH" sz="2800" dirty="0" smtClean="0">
                <a:solidFill>
                  <a:srgbClr val="808000"/>
                </a:solidFill>
              </a:rPr>
              <a:t>: </a:t>
            </a:r>
            <a:r>
              <a:rPr lang="en-PH" sz="2800" b="1" dirty="0" smtClean="0">
                <a:solidFill>
                  <a:srgbClr val="5A0515"/>
                </a:solidFill>
              </a:rPr>
              <a:t>8.0  </a:t>
            </a:r>
            <a:r>
              <a:rPr lang="en-PH" sz="2800" b="1" dirty="0">
                <a:solidFill>
                  <a:srgbClr val="5A0515"/>
                </a:solidFill>
              </a:rPr>
              <a:t>million </a:t>
            </a:r>
          </a:p>
          <a:p>
            <a:pPr lvl="1">
              <a:lnSpc>
                <a:spcPct val="110000"/>
              </a:lnSpc>
            </a:pPr>
            <a:endParaRPr lang="en-US" sz="2800" dirty="0">
              <a:solidFill>
                <a:srgbClr val="5A0515"/>
              </a:solidFill>
            </a:endParaRPr>
          </a:p>
          <a:p>
            <a:pPr lvl="1">
              <a:lnSpc>
                <a:spcPct val="110000"/>
              </a:lnSpc>
            </a:pPr>
            <a:endParaRPr lang="en-US" sz="2800" dirty="0">
              <a:solidFill>
                <a:srgbClr val="5A0515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PH" sz="2800" dirty="0"/>
              <a:t> </a:t>
            </a:r>
            <a:endParaRPr lang="en-US" sz="2800" dirty="0"/>
          </a:p>
          <a:p>
            <a:pPr marL="0" indent="0">
              <a:lnSpc>
                <a:spcPct val="110000"/>
              </a:lnSpc>
              <a:buNone/>
            </a:pPr>
            <a:endParaRPr lang="en-US" sz="2800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7000"/>
                    </a14:imgEffect>
                    <a14:imgEffect>
                      <a14:brightnessContrast bright="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37963" y="4291800"/>
            <a:ext cx="3706037" cy="25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7835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25558</TotalTime>
  <Words>571</Words>
  <Application>Microsoft Office PowerPoint</Application>
  <PresentationFormat>On-screen Show (4:3)</PresentationFormat>
  <Paragraphs>91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The Roles of Private Sector in Seed Sector Development </vt:lpstr>
      <vt:lpstr>Rice Sector Transformation</vt:lpstr>
      <vt:lpstr>Innovative Models of Land Consolidation</vt:lpstr>
      <vt:lpstr>Seed System Functions</vt:lpstr>
      <vt:lpstr>Enablers for commercial seed sector development</vt:lpstr>
      <vt:lpstr>Conducive environment for private sector involvement</vt:lpstr>
      <vt:lpstr>Slide 7</vt:lpstr>
      <vt:lpstr>Mobilizing partnership </vt:lpstr>
      <vt:lpstr>Estimate of Seed Produced in 2014</vt:lpstr>
      <vt:lpstr>Bangladesh-India agreement signed on 17 February 2013</vt:lpstr>
      <vt:lpstr>Slide 11</vt:lpstr>
      <vt:lpstr>Outcome of the Agreement</vt:lpstr>
      <vt:lpstr>Slide 13</vt:lpstr>
      <vt:lpstr>Thank You</vt:lpstr>
    </vt:vector>
  </TitlesOfParts>
  <Company>International Rice Research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tclabita</dc:creator>
  <cp:lastModifiedBy>SMohanty</cp:lastModifiedBy>
  <cp:revision>704</cp:revision>
  <dcterms:created xsi:type="dcterms:W3CDTF">2011-05-10T00:31:14Z</dcterms:created>
  <dcterms:modified xsi:type="dcterms:W3CDTF">2016-03-18T02:30:09Z</dcterms:modified>
</cp:coreProperties>
</file>